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2" r:id="rId15"/>
    <p:sldId id="288" r:id="rId16"/>
    <p:sldId id="257" r:id="rId17"/>
    <p:sldId id="258" r:id="rId18"/>
    <p:sldId id="284" r:id="rId19"/>
    <p:sldId id="270" r:id="rId20"/>
    <p:sldId id="373" r:id="rId21"/>
    <p:sldId id="317" r:id="rId22"/>
    <p:sldId id="289" r:id="rId23"/>
    <p:sldId id="268" r:id="rId24"/>
    <p:sldId id="269" r:id="rId25"/>
    <p:sldId id="285" r:id="rId26"/>
    <p:sldId id="355" r:id="rId27"/>
    <p:sldId id="374" r:id="rId28"/>
    <p:sldId id="318" r:id="rId29"/>
    <p:sldId id="308" r:id="rId30"/>
    <p:sldId id="273" r:id="rId31"/>
    <p:sldId id="275" r:id="rId32"/>
    <p:sldId id="274" r:id="rId33"/>
    <p:sldId id="357" r:id="rId34"/>
    <p:sldId id="322" r:id="rId35"/>
    <p:sldId id="309" r:id="rId36"/>
    <p:sldId id="281" r:id="rId37"/>
    <p:sldId id="280" r:id="rId38"/>
    <p:sldId id="278" r:id="rId39"/>
    <p:sldId id="358" r:id="rId40"/>
    <p:sldId id="376" r:id="rId41"/>
    <p:sldId id="371" r:id="rId42"/>
    <p:sldId id="365" r:id="rId43"/>
    <p:sldId id="367" r:id="rId44"/>
    <p:sldId id="366" r:id="rId45"/>
    <p:sldId id="368" r:id="rId46"/>
    <p:sldId id="369" r:id="rId47"/>
    <p:sldId id="377" r:id="rId48"/>
    <p:sldId id="370" r:id="rId49"/>
    <p:sldId id="310" r:id="rId50"/>
    <p:sldId id="298" r:id="rId51"/>
    <p:sldId id="296" r:id="rId52"/>
    <p:sldId id="294" r:id="rId53"/>
    <p:sldId id="359" r:id="rId54"/>
    <p:sldId id="324" r:id="rId55"/>
    <p:sldId id="346" r:id="rId56"/>
    <p:sldId id="345" r:id="rId57"/>
    <p:sldId id="344" r:id="rId58"/>
    <p:sldId id="343" r:id="rId59"/>
    <p:sldId id="360" r:id="rId60"/>
    <p:sldId id="340" r:id="rId61"/>
    <p:sldId id="364" r:id="rId62"/>
    <p:sldId id="331" r:id="rId63"/>
    <p:sldId id="330" r:id="rId64"/>
    <p:sldId id="329" r:id="rId65"/>
    <p:sldId id="361" r:id="rId66"/>
    <p:sldId id="326" r:id="rId67"/>
    <p:sldId id="339" r:id="rId68"/>
    <p:sldId id="338" r:id="rId69"/>
    <p:sldId id="337" r:id="rId70"/>
    <p:sldId id="336" r:id="rId71"/>
    <p:sldId id="362" r:id="rId72"/>
    <p:sldId id="333" r:id="rId73"/>
    <p:sldId id="347" r:id="rId74"/>
    <p:sldId id="348" r:id="rId75"/>
    <p:sldId id="349" r:id="rId76"/>
    <p:sldId id="353" r:id="rId77"/>
    <p:sldId id="350" r:id="rId78"/>
    <p:sldId id="363" r:id="rId79"/>
    <p:sldId id="352"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p:restoredTop sz="94718"/>
  </p:normalViewPr>
  <p:slideViewPr>
    <p:cSldViewPr snapToGrid="0">
      <p:cViewPr>
        <p:scale>
          <a:sx n="120" d="100"/>
          <a:sy n="120" d="100"/>
        </p:scale>
        <p:origin x="52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58</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2862322"/>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sp>
        <p:nvSpPr>
          <p:cNvPr id="4" name="TextBox 3">
            <a:extLst>
              <a:ext uri="{FF2B5EF4-FFF2-40B4-BE49-F238E27FC236}">
                <a16:creationId xmlns:a16="http://schemas.microsoft.com/office/drawing/2014/main" id="{DB1B4017-0A8C-B76E-6F86-737B1CC9B1B4}"/>
              </a:ext>
            </a:extLst>
          </p:cNvPr>
          <p:cNvSpPr txBox="1"/>
          <p:nvPr/>
        </p:nvSpPr>
        <p:spPr>
          <a:xfrm>
            <a:off x="423601" y="3406558"/>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3"/>
          <a:stretch>
            <a:fillRect/>
          </a:stretch>
        </p:blipFill>
        <p:spPr>
          <a:xfrm>
            <a:off x="115186" y="4599671"/>
            <a:ext cx="6805666" cy="1724265"/>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4"/>
          <a:stretch>
            <a:fillRect/>
          </a:stretch>
        </p:blipFill>
        <p:spPr>
          <a:xfrm>
            <a:off x="5498387" y="1027906"/>
            <a:ext cx="6370051" cy="5296031"/>
          </a:xfrm>
          <a:prstGeom prst="rect">
            <a:avLst/>
          </a:prstGeom>
        </p:spPr>
      </p:pic>
    </p:spTree>
    <p:extLst>
      <p:ext uri="{BB962C8B-B14F-4D97-AF65-F5344CB8AC3E}">
        <p14:creationId xmlns:p14="http://schemas.microsoft.com/office/powerpoint/2010/main" val="468647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Ex1-CoreNet-eos1-eos2-eos5, eos1</a:t>
            </a:r>
          </a:p>
          <a:p>
            <a:r>
              <a:rPr lang="en-US" sz="1000" dirty="0"/>
              <a:t>Network, Ex1-CoreNet-eos1-eos2-eos5, eos2</a:t>
            </a:r>
          </a:p>
          <a:p>
            <a:r>
              <a:rPr lang="en-US" sz="1000" dirty="0"/>
              <a:t>Network, Ex1-CoreNet-eos1-eos2-eos5,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286112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303460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659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Example1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2639713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Ex2-CoreNet-eos1-eos2-eos5, eos1</a:t>
            </a:r>
          </a:p>
          <a:p>
            <a:r>
              <a:rPr lang="en-US" sz="1000" dirty="0"/>
              <a:t>Network, Ex2-CoreNet-eos1-eos2-eos5, eos2</a:t>
            </a:r>
          </a:p>
          <a:p>
            <a:r>
              <a:rPr lang="en-US" sz="1000" dirty="0"/>
              <a:t>Network, Ex2-CoreNet-eos1-eos2-eos5,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960693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2067033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020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Example3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Ex3-CoreNet-eos1-eos11-eos13, eos1</a:t>
            </a:r>
          </a:p>
          <a:p>
            <a:r>
              <a:rPr lang="en-US" sz="1000" dirty="0"/>
              <a:t>Network, Ex3-CoreNet-eos1-eos11-eos13, eos11</a:t>
            </a:r>
          </a:p>
          <a:p>
            <a:r>
              <a:rPr lang="en-US" sz="1000" dirty="0"/>
              <a:t>Network, Ex3-CoreNet-eos1-eos11-eos13,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 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Example4 </a:t>
            </a:r>
            <a:r>
              <a:rPr lang="en-US" dirty="0">
                <a:ea typeface="+mj-lt"/>
                <a:cs typeface="+mj-lt"/>
              </a:rPr>
              <a:t>Campus to Campus EVPN</a:t>
            </a:r>
          </a:p>
          <a:p>
            <a:endParaRPr lang="en-US" dirty="0">
              <a:cs typeface="Calibri Light"/>
            </a:endParaRPr>
          </a:p>
        </p:txBody>
      </p:sp>
      <p:pic>
        <p:nvPicPr>
          <p:cNvPr id="4" name="Picture 3">
            <a:extLst>
              <a:ext uri="{FF2B5EF4-FFF2-40B4-BE49-F238E27FC236}">
                <a16:creationId xmlns:a16="http://schemas.microsoft.com/office/drawing/2014/main" id="{BFEA5D05-FE30-20FC-A323-A160A6272CE7}"/>
              </a:ext>
            </a:extLst>
          </p:cNvPr>
          <p:cNvPicPr>
            <a:picLocks noChangeAspect="1"/>
          </p:cNvPicPr>
          <p:nvPr/>
        </p:nvPicPr>
        <p:blipFill>
          <a:blip r:embed="rId2"/>
          <a:stretch>
            <a:fillRect/>
          </a:stretch>
        </p:blipFill>
        <p:spPr>
          <a:xfrm>
            <a:off x="838200" y="1153807"/>
            <a:ext cx="9977896" cy="5704193"/>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427543" y="1094700"/>
            <a:ext cx="10984802" cy="5677947"/>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Example4 Detail</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Ex4-CoreNet-eos1-eos2-eos5-eos11-eos13-eos17, eos1</a:t>
            </a:r>
          </a:p>
          <a:p>
            <a:r>
              <a:rPr lang="en-US" sz="1000" dirty="0"/>
              <a:t>Network, Ex4-CoreNet-eos1-eos2-eos5-eos11-eos13-eos17, eos11</a:t>
            </a:r>
          </a:p>
          <a:p>
            <a:r>
              <a:rPr lang="en-US" sz="1000" dirty="0"/>
              <a:t>Network, Ex4-CoreNet-eos1-eos2-eos5-eos11-eos13-eos17, eos13</a:t>
            </a:r>
          </a:p>
          <a:p>
            <a:r>
              <a:rPr lang="en-US" sz="1000" dirty="0"/>
              <a:t>Network, Ex4-CoreNet-eos1-eos2-eos5-eos11-eos13-eos17, eos17</a:t>
            </a:r>
          </a:p>
          <a:p>
            <a:r>
              <a:rPr lang="en-US" sz="1000" dirty="0"/>
              <a:t>Network, Ex4-CoreNet-eos1-eos2-eos5-eos11-eos13-eos17, eos2</a:t>
            </a:r>
          </a:p>
          <a:p>
            <a:r>
              <a:rPr lang="en-US" sz="1000" dirty="0"/>
              <a:t>Network, Ex4-CoreNet-eos1-eos2-eos5-eos11-eos13-eos17,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392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Example4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Ex5-CoreNet-eos1-eos2-eos5-eos11-eos13, eos1</a:t>
            </a:r>
          </a:p>
          <a:p>
            <a:r>
              <a:rPr lang="en-US" sz="1000" dirty="0"/>
              <a:t>Network, Ex5-CoreNet-eos1-eos2-eos5-eos11-eos13, eos11</a:t>
            </a:r>
          </a:p>
          <a:p>
            <a:r>
              <a:rPr lang="en-US" sz="1000" dirty="0"/>
              <a:t>Network, Ex5-CoreNet-eos1-eos2-eos5-eos11-eos13, eos13</a:t>
            </a:r>
          </a:p>
          <a:p>
            <a:r>
              <a:rPr lang="en-US" sz="1000" dirty="0"/>
              <a:t>Network, Ex5-CoreNet-eos1-eos2-eos5-eos11-eos13, eos2</a:t>
            </a:r>
          </a:p>
          <a:p>
            <a:r>
              <a:rPr lang="en-US" sz="1000" dirty="0"/>
              <a:t>Network, Ex5-CoreNet-eos1-eos2-eos5-eos11-eos13,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5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Campus Spline and Enterprise Core routers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EVPN and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3" name="Picture 2">
            <a:extLst>
              <a:ext uri="{FF2B5EF4-FFF2-40B4-BE49-F238E27FC236}">
                <a16:creationId xmlns:a16="http://schemas.microsoft.com/office/drawing/2014/main" id="{6C34EABD-07FD-EF02-882A-9A5C5A83F9B1}"/>
              </a:ext>
            </a:extLst>
          </p:cNvPr>
          <p:cNvPicPr>
            <a:picLocks noChangeAspect="1"/>
          </p:cNvPicPr>
          <p:nvPr/>
        </p:nvPicPr>
        <p:blipFill>
          <a:blip r:embed="rId2"/>
          <a:stretch>
            <a:fillRect/>
          </a:stretch>
        </p:blipFill>
        <p:spPr>
          <a:xfrm>
            <a:off x="965402" y="1057227"/>
            <a:ext cx="10261195" cy="6214658"/>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3" name="Picture 2">
            <a:extLst>
              <a:ext uri="{FF2B5EF4-FFF2-40B4-BE49-F238E27FC236}">
                <a16:creationId xmlns:a16="http://schemas.microsoft.com/office/drawing/2014/main" id="{6BCBD670-5091-CCDD-ED84-EF581C9D8E88}"/>
              </a:ext>
            </a:extLst>
          </p:cNvPr>
          <p:cNvPicPr>
            <a:picLocks noChangeAspect="1"/>
          </p:cNvPicPr>
          <p:nvPr/>
        </p:nvPicPr>
        <p:blipFill>
          <a:blip r:embed="rId2"/>
          <a:stretch>
            <a:fillRect/>
          </a:stretch>
        </p:blipFill>
        <p:spPr>
          <a:xfrm>
            <a:off x="0" y="1001027"/>
            <a:ext cx="9380900" cy="5376139"/>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1297978"/>
            <a:ext cx="6221894" cy="5016758"/>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Edge-Router-Domain, Site2, eos4</a:t>
            </a:r>
          </a:p>
          <a:p>
            <a:r>
              <a:rPr lang="en-US" sz="1000" dirty="0"/>
              <a:t>Edge-Router-Domain, Site2, eos3</a:t>
            </a:r>
          </a:p>
          <a:p>
            <a:r>
              <a:rPr lang="en-US" sz="1000" dirty="0"/>
              <a:t>Network, End-Device-eos12, eos12</a:t>
            </a:r>
          </a:p>
          <a:p>
            <a:r>
              <a:rPr lang="en-US" sz="1000" dirty="0"/>
              <a:t>Network, End-Device-eos16, eos16</a:t>
            </a:r>
          </a:p>
          <a:p>
            <a:r>
              <a:rPr lang="en-US" sz="1000" dirty="0"/>
              <a:t>Network, Ex10-CoreNet-eos1-eos2-eos3-eos4-eos5-eos6-eos9-eos11-eos13, eos1</a:t>
            </a:r>
          </a:p>
          <a:p>
            <a:r>
              <a:rPr lang="en-US" sz="1000" dirty="0"/>
              <a:t>Network, Ex10-CoreNet-eos1-eos2-eos3-eos4-eos5-eos6-eos9-eos11-eos13, eos11</a:t>
            </a:r>
          </a:p>
          <a:p>
            <a:r>
              <a:rPr lang="en-US" sz="1000" dirty="0"/>
              <a:t>Network, Ex10-CoreNet-eos1-eos2-eos3-eos4-eos5-eos6-eos9-eos11-eos13, eos13</a:t>
            </a:r>
          </a:p>
          <a:p>
            <a:r>
              <a:rPr lang="en-US" sz="1000" dirty="0"/>
              <a:t>Network, Ex10-CoreNet-eos1-eos2-eos3-eos4-eos5-eos6-eos9-eos11-eos13, eos2</a:t>
            </a:r>
          </a:p>
          <a:p>
            <a:r>
              <a:rPr lang="en-US" sz="1000" dirty="0"/>
              <a:t>Network, Ex10-CoreNet-eos1-eos2-eos3-eos4-eos5-eos6-eos9-eos11-eos13, eos3</a:t>
            </a:r>
          </a:p>
          <a:p>
            <a:r>
              <a:rPr lang="en-US" sz="1000" dirty="0"/>
              <a:t>Network, Ex10-CoreNet-eos1-eos2-eos3-eos4-eos5-eos6-eos9-eos11-eos13, eos4</a:t>
            </a:r>
          </a:p>
          <a:p>
            <a:r>
              <a:rPr lang="en-US" sz="1000" dirty="0"/>
              <a:t>Network, Ex10-CoreNet-eos1-eos2-eos3-eos4-eos5-eos6-eos9-eos11-eos13, eos5</a:t>
            </a:r>
          </a:p>
          <a:p>
            <a:r>
              <a:rPr lang="en-US" sz="1000" dirty="0"/>
              <a:t>Network, Ex10-CoreNet-eos1-eos2-eos3-eos4-eos5-eos6-eos9-eos11-eos13, eos6</a:t>
            </a:r>
          </a:p>
          <a:p>
            <a:r>
              <a:rPr lang="en-US" sz="1000" dirty="0"/>
              <a:t>Network, Ex10-CoreNet-eos1-eos2-eos3-eos4-eos5-eos6-eos9-eos11-eos13,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6115409" y="1133693"/>
            <a:ext cx="6220690" cy="7017306"/>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eos5</a:t>
            </a:r>
          </a:p>
          <a:p>
            <a:r>
              <a:rPr lang="en-US" sz="1000" dirty="0"/>
              <a:t>Role, Core, eos16</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Edge-Router, eos3</a:t>
            </a:r>
          </a:p>
          <a:p>
            <a:r>
              <a:rPr lang="en-US" sz="1000" dirty="0"/>
              <a:t>Role, Edge-Router, eos4</a:t>
            </a:r>
          </a:p>
          <a:p>
            <a:r>
              <a:rPr lang="en-US" sz="1000" dirty="0"/>
              <a:t>Role, RR, eos2</a:t>
            </a:r>
          </a:p>
          <a:p>
            <a:r>
              <a:rPr lang="en-US" sz="1000" dirty="0"/>
              <a:t>Role, RR, eos5</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router_bgp.as</a:t>
            </a:r>
            <a:r>
              <a:rPr lang="en-US" sz="1000" dirty="0"/>
              <a:t>, 10,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FFE27F-DA0F-F618-9D11-7792AE1484B4}"/>
              </a:ext>
            </a:extLst>
          </p:cNvPr>
          <p:cNvPicPr>
            <a:picLocks noChangeAspect="1"/>
          </p:cNvPicPr>
          <p:nvPr/>
        </p:nvPicPr>
        <p:blipFill>
          <a:blip r:embed="rId2"/>
          <a:stretch>
            <a:fillRect/>
          </a:stretch>
        </p:blipFill>
        <p:spPr>
          <a:xfrm>
            <a:off x="8708853" y="2146397"/>
            <a:ext cx="2683504" cy="1647402"/>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3"/>
          <a:stretch>
            <a:fillRect/>
          </a:stretch>
        </p:blipFill>
        <p:spPr>
          <a:xfrm>
            <a:off x="242030" y="4959956"/>
            <a:ext cx="4953000" cy="1682750"/>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4"/>
          <a:stretch>
            <a:fillRect/>
          </a:stretch>
        </p:blipFill>
        <p:spPr>
          <a:xfrm>
            <a:off x="6096000" y="4955459"/>
            <a:ext cx="3756513" cy="1687248"/>
          </a:xfrm>
          <a:prstGeom prst="rect">
            <a:avLst/>
          </a:prstGeom>
        </p:spPr>
      </p:pic>
      <p:pic>
        <p:nvPicPr>
          <p:cNvPr id="3" name="Picture 2">
            <a:extLst>
              <a:ext uri="{FF2B5EF4-FFF2-40B4-BE49-F238E27FC236}">
                <a16:creationId xmlns:a16="http://schemas.microsoft.com/office/drawing/2014/main" id="{0E4DE441-FFC7-BF4A-66CE-30EC9566C10E}"/>
              </a:ext>
            </a:extLst>
          </p:cNvPr>
          <p:cNvPicPr>
            <a:picLocks noChangeAspect="1"/>
          </p:cNvPicPr>
          <p:nvPr/>
        </p:nvPicPr>
        <p:blipFill>
          <a:blip r:embed="rId5"/>
          <a:stretch>
            <a:fillRect/>
          </a:stretch>
        </p:blipFill>
        <p:spPr>
          <a:xfrm>
            <a:off x="177497" y="2107897"/>
            <a:ext cx="8211218" cy="1871299"/>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 If E-Tree enabled in RED other destinations in Red should not be reachable except the GW address on the internal FW 3.1.9.1</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23871</TotalTime>
  <Words>6204</Words>
  <Application>Microsoft Macintosh PowerPoint</Application>
  <PresentationFormat>Widescreen</PresentationFormat>
  <Paragraphs>1014</Paragraphs>
  <Slides>79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79</vt:i4>
      </vt:variant>
    </vt:vector>
  </HeadingPairs>
  <TitlesOfParts>
    <vt:vector size="83"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Interface Configuration Studio setup</vt:lpstr>
      <vt:lpstr>Example1 DC Gateway Router</vt:lpstr>
      <vt:lpstr>Example1 DC Gateway Router  This example also routes between DCs with OSPF</vt:lpstr>
      <vt:lpstr>Example1 Detail</vt:lpstr>
      <vt:lpstr>Example1 Tags</vt:lpstr>
      <vt:lpstr>Example1 Device Selection</vt:lpstr>
      <vt:lpstr>Example1 Interface Studio Ports</vt:lpstr>
      <vt:lpstr>Example1 Traffic Test</vt:lpstr>
      <vt:lpstr>Example2 BGP DC Interconnect</vt:lpstr>
      <vt:lpstr>Example2 BGP DC Interconnect DCs route to each other in this example</vt:lpstr>
      <vt:lpstr>Example2 Detail</vt:lpstr>
      <vt:lpstr>Example2 Tags</vt:lpstr>
      <vt:lpstr>Example2 Device Selection</vt:lpstr>
      <vt:lpstr>Example1 Interface Studio Ports</vt:lpstr>
      <vt:lpstr>Example2 Traffic Test</vt:lpstr>
      <vt:lpstr>Example3 Campus to ISP</vt:lpstr>
      <vt:lpstr>Example3  Campus to ISP BGP and OSPF default route</vt:lpstr>
      <vt:lpstr>PowerPoint Presentation</vt:lpstr>
      <vt:lpstr>Example3 Tags</vt:lpstr>
      <vt:lpstr>Example3 Device Selection</vt:lpstr>
      <vt:lpstr>Example 3 Traffic Test</vt:lpstr>
      <vt:lpstr>Example4 Campus to Campus EVPN </vt:lpstr>
      <vt:lpstr>Example4 Campus to Campus EVPN L2 stretch over the routed Core network</vt:lpstr>
      <vt:lpstr>PowerPoint Presentation</vt:lpstr>
      <vt:lpstr>Example4 Tags</vt:lpstr>
      <vt:lpstr>Example4 Device Selection</vt:lpstr>
      <vt:lpstr>Example4 Interface Studio Ports</vt:lpstr>
      <vt:lpstr>Example4 Traffic Test</vt:lpstr>
      <vt:lpstr>Example5 Campus BGP Underlay </vt:lpstr>
      <vt:lpstr>Example5 Campus BGP Underlay L2 stretch over the routed Core network</vt:lpstr>
      <vt:lpstr>Example5 Detail </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VRF Lite</vt:lpstr>
      <vt:lpstr>Example9 VRF Lite VRFs are used on the Campus Spline and Enterprise Core routers</vt:lpstr>
      <vt:lpstr>PowerPoint Presentation</vt:lpstr>
      <vt:lpstr>Example9 Tags</vt:lpstr>
      <vt:lpstr>Example9 Device Selection</vt:lpstr>
      <vt:lpstr>Example9 Traffic Test</vt:lpstr>
      <vt:lpstr>Example10 Campus EVPN and L3 to the Edge</vt:lpstr>
      <vt:lpstr>Example10 Campus EVPN and L3 to the Edge EVPN is used to Stretch L2 and to segment different user groups</vt:lpstr>
      <vt:lpstr>PowerPoint Presentation</vt:lpstr>
      <vt:lpstr>PowerPoint Presentation</vt:lpstr>
      <vt:lpstr>Example10 Tags</vt:lpstr>
      <vt:lpstr>Example10 Device Selection</vt:lpstr>
      <vt:lpstr>Example10 Traffic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1133</cp:revision>
  <dcterms:created xsi:type="dcterms:W3CDTF">2022-04-04T16:45:18Z</dcterms:created>
  <dcterms:modified xsi:type="dcterms:W3CDTF">2022-05-16T05:32:54Z</dcterms:modified>
</cp:coreProperties>
</file>